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8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21B28-9D78-4E56-A2A1-72DEA480C7D9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91547-D324-492C-B24B-00F7FFAF42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57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91547-D324-492C-B24B-00F7FFAF420B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6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19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2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27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513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83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18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64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1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35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43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EF5D0-53E3-4387-823E-1688C6F44158}" type="datetimeFigureOut">
              <a:rPr lang="es-MX" smtClean="0"/>
              <a:t>02/05/2016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5B07-84B5-4A40-8E8E-D353DCE69B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21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REPORTE 4:  METAS DE COBERTURA NIÑOS Y GESTANTES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CONVENIO CAD FED</a:t>
            </a:r>
          </a:p>
          <a:p>
            <a:r>
              <a:rPr lang="es-MX" dirty="0" smtClean="0"/>
              <a:t>28 MARZO </a:t>
            </a:r>
            <a:r>
              <a:rPr lang="es-MX" dirty="0" smtClean="0"/>
              <a:t>2016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4463"/>
            <a:ext cx="23717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5505" y="188640"/>
            <a:ext cx="8445007" cy="1143000"/>
          </a:xfrm>
        </p:spPr>
        <p:txBody>
          <a:bodyPr>
            <a:noAutofit/>
          </a:bodyPr>
          <a:lstStyle/>
          <a:p>
            <a:r>
              <a:rPr lang="es-MX" sz="2000" b="1" dirty="0" smtClean="0"/>
              <a:t>NIÑOS MENORES DE UN AÑO CON PAQUETE COMPLETO</a:t>
            </a:r>
            <a:endParaRPr lang="es-MX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6248345"/>
            <a:ext cx="2272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FUENTE: CUBO 05 INFANT 12V1</a:t>
            </a:r>
            <a:endParaRPr lang="es-MX" sz="1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3" y="208965"/>
            <a:ext cx="1224136" cy="99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8532440" y="496759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500</a:t>
            </a:r>
            <a:endParaRPr lang="es-PE" sz="1100" b="1" dirty="0">
              <a:solidFill>
                <a:srgbClr val="FF0000"/>
              </a:solidFill>
            </a:endParaRPr>
          </a:p>
        </p:txBody>
      </p:sp>
      <p:grpSp>
        <p:nvGrpSpPr>
          <p:cNvPr id="32" name="31 Grupo"/>
          <p:cNvGrpSpPr/>
          <p:nvPr/>
        </p:nvGrpSpPr>
        <p:grpSpPr>
          <a:xfrm>
            <a:off x="0" y="1202039"/>
            <a:ext cx="9324528" cy="5046305"/>
            <a:chOff x="0" y="1202039"/>
            <a:chExt cx="9324528" cy="504630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4" t="13095" r="8527" b="9127"/>
            <a:stretch/>
          </p:blipFill>
          <p:spPr bwMode="auto">
            <a:xfrm>
              <a:off x="0" y="1202039"/>
              <a:ext cx="9143999" cy="5046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1547664" y="503959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366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123728" y="503959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418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756008" y="4967590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450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404080" y="503959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513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4052152" y="503959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538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628216" y="503959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615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348296" y="4967590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576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996368" y="5013176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633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644440" y="4967590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641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7292512" y="4967590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669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7884368" y="4967590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rgbClr val="FF0000"/>
                  </a:solidFill>
                </a:rPr>
                <a:t>671</a:t>
              </a:r>
              <a:endParaRPr lang="es-PE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403648" y="20608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10,329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051720" y="20608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12,313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2756008" y="2087270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1,,428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3332072" y="20608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10,435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3980144" y="20608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1,,507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4700224" y="20608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1,,566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276288" y="20608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1,,581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5996368" y="20608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1,,589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6644440" y="20608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1,,590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7292512" y="2132856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1,,380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7940584" y="221324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9,829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8588656" y="2519318"/>
              <a:ext cx="735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00" b="1" dirty="0" smtClean="0">
                  <a:solidFill>
                    <a:schemeClr val="tx2">
                      <a:lumMod val="75000"/>
                    </a:schemeClr>
                  </a:solidFill>
                </a:rPr>
                <a:t>9,205</a:t>
              </a:r>
              <a:endParaRPr lang="es-PE" sz="11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8588656" y="508518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23439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1600" dirty="0" smtClean="0"/>
              <a:t>                      </a:t>
            </a:r>
            <a:r>
              <a:rPr lang="es-MX" sz="2000" b="1" dirty="0" smtClean="0"/>
              <a:t>PORCENTAJE DE NIÑOS MENORES DE UN AÑO CON PAQUETE COMPLETO</a:t>
            </a:r>
            <a:endParaRPr lang="es-MX" sz="2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3" y="208965"/>
            <a:ext cx="1040094" cy="843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116 CuadroTexto"/>
          <p:cNvSpPr txBox="1"/>
          <p:nvPr/>
        </p:nvSpPr>
        <p:spPr>
          <a:xfrm>
            <a:off x="467544" y="6248345"/>
            <a:ext cx="2272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FUENTE: CUBO 05 INFANT 12V1</a:t>
            </a:r>
            <a:endParaRPr lang="es-MX" sz="1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r="8192" b="10797"/>
          <a:stretch/>
        </p:blipFill>
        <p:spPr bwMode="auto">
          <a:xfrm>
            <a:off x="1" y="1196752"/>
            <a:ext cx="908020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603880" y="270892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69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07936" y="263691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70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56008" y="263691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69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04080" y="263691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69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052152" y="263691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69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00224" y="256490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73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348296" y="256490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73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996368" y="249289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75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220504" y="289852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73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884368" y="316013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70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445718" y="340382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62</a:t>
            </a:r>
            <a:endParaRPr lang="es-PE" sz="11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547664" y="417550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27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179944" y="407707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29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771800" y="403148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31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476088" y="395947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32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052152" y="403148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32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716016" y="395947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32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348296" y="400506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31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996368" y="403148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31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660232" y="407707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31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292512" y="410349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28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884368" y="424751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24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8532440" y="439152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19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756280" y="458112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17</a:t>
            </a:r>
            <a:endParaRPr lang="es-PE" sz="1100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323960" y="453554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17</a:t>
            </a:r>
            <a:endParaRPr lang="es-PE" sz="1100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828016" y="446353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18</a:t>
            </a:r>
            <a:endParaRPr lang="es-PE" sz="1100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476088" y="453554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18</a:t>
            </a:r>
            <a:endParaRPr lang="es-PE" sz="1100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124160" y="446353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18</a:t>
            </a:r>
            <a:endParaRPr lang="es-PE" sz="1100" b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700224" y="446353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18</a:t>
            </a:r>
            <a:endParaRPr lang="es-PE" sz="1100" b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5348296" y="450912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17</a:t>
            </a:r>
            <a:endParaRPr lang="es-PE" sz="1100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996368" y="453554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16</a:t>
            </a:r>
            <a:endParaRPr lang="es-PE" sz="1100" b="1" dirty="0"/>
          </a:p>
        </p:txBody>
      </p:sp>
      <p:sp>
        <p:nvSpPr>
          <p:cNvPr id="37" name="36 CuadroTexto"/>
          <p:cNvSpPr txBox="1"/>
          <p:nvPr/>
        </p:nvSpPr>
        <p:spPr>
          <a:xfrm>
            <a:off x="6644440" y="453554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16</a:t>
            </a:r>
            <a:endParaRPr lang="es-PE" sz="1100" b="1" dirty="0"/>
          </a:p>
        </p:txBody>
      </p:sp>
      <p:sp>
        <p:nvSpPr>
          <p:cNvPr id="38" name="37 CuadroTexto"/>
          <p:cNvSpPr txBox="1"/>
          <p:nvPr/>
        </p:nvSpPr>
        <p:spPr>
          <a:xfrm>
            <a:off x="7220504" y="458112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14</a:t>
            </a:r>
            <a:endParaRPr lang="es-PE" sz="1100" b="1" dirty="0"/>
          </a:p>
        </p:txBody>
      </p:sp>
      <p:sp>
        <p:nvSpPr>
          <p:cNvPr id="39" name="38 CuadroTexto"/>
          <p:cNvSpPr txBox="1"/>
          <p:nvPr/>
        </p:nvSpPr>
        <p:spPr>
          <a:xfrm>
            <a:off x="7796568" y="467955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13</a:t>
            </a:r>
            <a:endParaRPr lang="es-PE" sz="1100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8300624" y="479715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11</a:t>
            </a:r>
            <a:endParaRPr lang="es-PE" sz="11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691680" y="501317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es-PE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2339752" y="503959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es-PE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2756008" y="496759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3468192" y="4999965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4124160" y="496759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lang="es-PE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772232" y="494116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lang="es-PE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420304" y="489558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>
                <a:solidFill>
                  <a:schemeClr val="accent3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6068376" y="494116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lang="es-PE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6716448" y="489558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>
                <a:solidFill>
                  <a:schemeClr val="accent3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7292512" y="494116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>
                <a:solidFill>
                  <a:schemeClr val="accent3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7884368" y="496759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>
                <a:solidFill>
                  <a:schemeClr val="accent3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8516648" y="503959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lang="es-PE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1619672" y="316739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68</a:t>
            </a:r>
            <a:endParaRPr lang="es-PE" sz="1100" b="1" dirty="0"/>
          </a:p>
        </p:txBody>
      </p:sp>
      <p:sp>
        <p:nvSpPr>
          <p:cNvPr id="54" name="53 CuadroTexto"/>
          <p:cNvSpPr txBox="1"/>
          <p:nvPr/>
        </p:nvSpPr>
        <p:spPr>
          <a:xfrm>
            <a:off x="2179944" y="309538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69</a:t>
            </a:r>
            <a:endParaRPr lang="es-PE" sz="1100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2828016" y="302337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70</a:t>
            </a:r>
            <a:endParaRPr lang="es-PE" sz="1100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3404080" y="302337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70</a:t>
            </a:r>
            <a:endParaRPr lang="es-PE" sz="1100" b="1" dirty="0"/>
          </a:p>
        </p:txBody>
      </p:sp>
      <p:sp>
        <p:nvSpPr>
          <p:cNvPr id="57" name="56 CuadroTexto"/>
          <p:cNvSpPr txBox="1"/>
          <p:nvPr/>
        </p:nvSpPr>
        <p:spPr>
          <a:xfrm>
            <a:off x="4052152" y="302337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72</a:t>
            </a:r>
            <a:endParaRPr lang="es-PE" sz="1100" b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4700224" y="287935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73</a:t>
            </a:r>
            <a:endParaRPr lang="es-PE" sz="1100" b="1" dirty="0"/>
          </a:p>
        </p:txBody>
      </p:sp>
      <p:sp>
        <p:nvSpPr>
          <p:cNvPr id="59" name="58 CuadroTexto"/>
          <p:cNvSpPr txBox="1"/>
          <p:nvPr/>
        </p:nvSpPr>
        <p:spPr>
          <a:xfrm>
            <a:off x="5348296" y="287935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75</a:t>
            </a:r>
            <a:endParaRPr lang="es-PE" sz="1100" b="1" dirty="0"/>
          </a:p>
        </p:txBody>
      </p:sp>
      <p:sp>
        <p:nvSpPr>
          <p:cNvPr id="60" name="59 CuadroTexto"/>
          <p:cNvSpPr txBox="1"/>
          <p:nvPr/>
        </p:nvSpPr>
        <p:spPr>
          <a:xfrm>
            <a:off x="5996368" y="286132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75</a:t>
            </a:r>
            <a:endParaRPr lang="es-PE" sz="1100" b="1" dirty="0"/>
          </a:p>
        </p:txBody>
      </p:sp>
      <p:sp>
        <p:nvSpPr>
          <p:cNvPr id="61" name="60 CuadroTexto"/>
          <p:cNvSpPr txBox="1"/>
          <p:nvPr/>
        </p:nvSpPr>
        <p:spPr>
          <a:xfrm>
            <a:off x="6588224" y="242088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75</a:t>
            </a:r>
            <a:endParaRPr lang="es-PE" sz="1100" b="1" dirty="0"/>
          </a:p>
        </p:txBody>
      </p:sp>
      <p:sp>
        <p:nvSpPr>
          <p:cNvPr id="62" name="61 CuadroTexto"/>
          <p:cNvSpPr txBox="1"/>
          <p:nvPr/>
        </p:nvSpPr>
        <p:spPr>
          <a:xfrm>
            <a:off x="7076488" y="237530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80</a:t>
            </a:r>
            <a:endParaRPr lang="es-PE" sz="1100" b="1" dirty="0"/>
          </a:p>
        </p:txBody>
      </p:sp>
      <p:sp>
        <p:nvSpPr>
          <p:cNvPr id="63" name="62 CuadroTexto"/>
          <p:cNvSpPr txBox="1"/>
          <p:nvPr/>
        </p:nvSpPr>
        <p:spPr>
          <a:xfrm>
            <a:off x="7884368" y="220486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85</a:t>
            </a:r>
            <a:endParaRPr lang="es-PE" sz="1100" b="1" dirty="0"/>
          </a:p>
        </p:txBody>
      </p:sp>
      <p:sp>
        <p:nvSpPr>
          <p:cNvPr id="64" name="63 CuadroTexto"/>
          <p:cNvSpPr txBox="1"/>
          <p:nvPr/>
        </p:nvSpPr>
        <p:spPr>
          <a:xfrm>
            <a:off x="8444640" y="213285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86</a:t>
            </a:r>
            <a:endParaRPr lang="es-PE" sz="1100" b="1" dirty="0"/>
          </a:p>
        </p:txBody>
      </p:sp>
      <p:sp>
        <p:nvSpPr>
          <p:cNvPr id="65" name="64 CuadroTexto"/>
          <p:cNvSpPr txBox="1"/>
          <p:nvPr/>
        </p:nvSpPr>
        <p:spPr>
          <a:xfrm>
            <a:off x="6644440" y="285293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75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248" y="188640"/>
            <a:ext cx="8219256" cy="1440160"/>
          </a:xfrm>
        </p:spPr>
        <p:txBody>
          <a:bodyPr>
            <a:noAutofit/>
          </a:bodyPr>
          <a:lstStyle/>
          <a:p>
            <a:r>
              <a:rPr lang="es-MX" sz="2000" b="1" dirty="0" smtClean="0"/>
              <a:t>NUMERO DE MUJERES CON PARTO INSTITUCIONAL AFIALIADAS AL SIS QUE RECIBEN EL PAQUETE COMPLETO EN DISTRITOS Q1 Y Q2</a:t>
            </a:r>
            <a:endParaRPr lang="es-MX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6484639"/>
            <a:ext cx="2263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FUENTE: 03 gest02_apn2015 v1</a:t>
            </a:r>
            <a:endParaRPr lang="es-MX" sz="12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2" y="475784"/>
            <a:ext cx="657799" cy="53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9" r="8527" b="9461"/>
          <a:stretch/>
        </p:blipFill>
        <p:spPr bwMode="auto">
          <a:xfrm>
            <a:off x="1" y="1916832"/>
            <a:ext cx="8964488" cy="462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251931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1,119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23728" y="280735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1,037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8016" y="251931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1,151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404080" y="251931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1,151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95936" y="256490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1,182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00224" y="270892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1,050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348296" y="280735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1,070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924360" y="302337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10,02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572432" y="302337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996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220504" y="316739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995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796568" y="367144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713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8444640" y="424751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380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547664" y="460755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196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23728" y="475156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179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756008" y="475156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224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332072" y="460755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2240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995936" y="475156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232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628216" y="475156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208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276288" y="475156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220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852352" y="475156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229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428416" y="458112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224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004480" y="475156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221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7796568" y="475156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184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8372632" y="494116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accent6">
                    <a:lumMod val="75000"/>
                  </a:schemeClr>
                </a:solidFill>
              </a:rPr>
              <a:t>95</a:t>
            </a:r>
            <a:endParaRPr lang="es-P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4888" y="274638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/>
              <a:t>PAQUETE INTEGRADO GESTANTE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3" y="208965"/>
            <a:ext cx="1040094" cy="843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51520" y="6484639"/>
            <a:ext cx="2263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FUENTE: 03 gest02_apn2015 v1</a:t>
            </a:r>
            <a:endParaRPr lang="es-MX" sz="1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1" r="6296" b="9461"/>
          <a:stretch/>
        </p:blipFill>
        <p:spPr bwMode="auto">
          <a:xfrm>
            <a:off x="0" y="1196752"/>
            <a:ext cx="9036496" cy="528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603880" y="242088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300192" y="2214249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55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51720" y="242088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84000" y="2527271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60064" y="244731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836128" y="2164907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50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556208" y="2164907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53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204280" y="2030279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55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724128" y="216108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56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754408" y="215927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56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508536" y="201526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55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8172400" y="216108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chemeClr val="tx2">
                    <a:lumMod val="75000"/>
                  </a:schemeClr>
                </a:solidFill>
              </a:rPr>
              <a:t>50</a:t>
            </a:r>
            <a:endParaRPr lang="es-PE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513007" y="3840695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27</a:t>
            </a:r>
            <a:endParaRPr lang="es-PE" sz="11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107936" y="395947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27</a:t>
            </a:r>
            <a:endParaRPr lang="es-PE" sz="11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684000" y="393305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28</a:t>
            </a:r>
            <a:endParaRPr lang="es-PE" sz="11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347864" y="378904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28</a:t>
            </a:r>
            <a:endParaRPr lang="es-PE" sz="11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980144" y="410349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26</a:t>
            </a:r>
            <a:endParaRPr lang="es-PE" sz="11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556208" y="393305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25</a:t>
            </a:r>
            <a:endParaRPr lang="es-PE" sz="11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204280" y="400506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25</a:t>
            </a:r>
            <a:endParaRPr lang="es-PE" sz="11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852352" y="374345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27</a:t>
            </a:r>
            <a:endParaRPr lang="es-PE" sz="11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428416" y="371703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29</a:t>
            </a:r>
            <a:endParaRPr lang="es-PE" sz="11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076488" y="378904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27</a:t>
            </a:r>
            <a:endParaRPr lang="es-PE" sz="1100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652552" y="335699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31</a:t>
            </a:r>
            <a:endParaRPr lang="es-PE" sz="1100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8300624" y="350100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/>
              <a:t>31</a:t>
            </a:r>
            <a:endParaRPr lang="es-PE" sz="1100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547664" y="453554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18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107936" y="453554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17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684000" y="453554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19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332072" y="431951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21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980144" y="460755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20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4556208" y="4463534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20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204280" y="453554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21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5852352" y="424751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23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428416" y="4175502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25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7076488" y="4319518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23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652552" y="3933056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26</a:t>
            </a:r>
            <a:endParaRPr lang="es-PE" sz="1100" b="1" dirty="0">
              <a:solidFill>
                <a:srgbClr val="FF000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8300624" y="3887470"/>
            <a:ext cx="73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 dirty="0" smtClean="0">
                <a:solidFill>
                  <a:srgbClr val="FF0000"/>
                </a:solidFill>
              </a:rPr>
              <a:t>26</a:t>
            </a:r>
            <a:endParaRPr lang="es-PE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238</Words>
  <Application>Microsoft Office PowerPoint</Application>
  <PresentationFormat>Presentación en pantalla (4:3)</PresentationFormat>
  <Paragraphs>157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REPORTE 4:  METAS DE COBERTURA NIÑOS Y GESTANTES</vt:lpstr>
      <vt:lpstr>NIÑOS MENORES DE UN AÑO CON PAQUETE COMPLETO</vt:lpstr>
      <vt:lpstr>                      PORCENTAJE DE NIÑOS MENORES DE UN AÑO CON PAQUETE COMPLETO</vt:lpstr>
      <vt:lpstr>NUMERO DE MUJERES CON PARTO INSTITUCIONAL AFIALIADAS AL SIS QUE RECIBEN EL PAQUETE COMPLETO EN DISTRITOS Q1 Y Q2</vt:lpstr>
      <vt:lpstr>PAQUETE INTEGRADO GESTANTE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 METAS DE COBERTURA</dc:title>
  <dc:creator>Equipo 4</dc:creator>
  <cp:lastModifiedBy>PABLO</cp:lastModifiedBy>
  <cp:revision>62</cp:revision>
  <dcterms:created xsi:type="dcterms:W3CDTF">2016-01-22T09:28:41Z</dcterms:created>
  <dcterms:modified xsi:type="dcterms:W3CDTF">2016-05-02T18:00:23Z</dcterms:modified>
</cp:coreProperties>
</file>